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EA116B1-2B30-4132-8A3F-782041BD42F6}">
  <a:tblStyle styleId="{EEA116B1-2B30-4132-8A3F-782041BD42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d13af1df7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d13af1df7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13af1df7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d13af1df7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13af1df7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d13af1df7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132e1173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132e1173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132e1173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132e1173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132e117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d132e117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d132e1173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d132e1173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132e1173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132e1173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132e1173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132e1173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d132e11737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d132e11737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132e1173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d132e1173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13af1df7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d13af1df7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13af1df7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d13af1df7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BinaLab/FloodNet-Supervised_v1.0?tab=readme-ov-fil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Sensing Flooded Areas with Semantic Segmentation (FloodNet)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8: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 Fletcher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Kaden Gryphon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Testing results</a:t>
            </a:r>
            <a:endParaRPr/>
          </a:p>
        </p:txBody>
      </p:sp>
      <p:graphicFrame>
        <p:nvGraphicFramePr>
          <p:cNvPr id="187" name="Google Shape;187;p22"/>
          <p:cNvGraphicFramePr/>
          <p:nvPr/>
        </p:nvGraphicFramePr>
        <p:xfrm>
          <a:off x="2400075" y="131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{EEA116B1-2B30-4132-8A3F-782041BD42F6}</a:tableStyleId>
              </a:tblPr>
              <a:tblGrid>
                <a:gridCol w="2566550"/>
                <a:gridCol w="2566550"/>
              </a:tblGrid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Total Loss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0.551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Total Accuracy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83.19%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Background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28%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Building Flooded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81%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</a:t>
                      </a:r>
                      <a:r>
                        <a:rPr lang="en" sz="800"/>
                        <a:t> of Building Non-Flooded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67%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Road Flooded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62%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Road Non-Flooded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79%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Water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79%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Tree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82%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Vehicle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Pool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5%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02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Accuracy of Grass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91%</a:t>
                      </a:r>
                      <a:endParaRPr sz="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800" y="200125"/>
            <a:ext cx="5121150" cy="4797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800" y="146025"/>
            <a:ext cx="5182701" cy="485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Somewhat successful at segmenting FloodNet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Images had to be resized to be much lower resolution than originally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Fully convolutional network with similar architecture to U-Net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Equal amounts of pooling and upsampling + convolutional layers and skip connections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done using ADAM and stopped before major overfitting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Difficulty classifying smaller objects like cars and pools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at classifying large areas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to Dataset</a:t>
            </a:r>
            <a:endParaRPr/>
          </a:p>
        </p:txBody>
      </p:sp>
      <p:sp>
        <p:nvSpPr>
          <p:cNvPr id="211" name="Google Shape;21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https://github.com/BinaLab/FloodNet-Supervised_v1.0?tab=readme-ov-file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67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Semantic Segmentation of FloodNet 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Classify each pixel of the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Useful for determining through computer vision where flooding has occurred after a severe weather event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Uses overhead images of the landscape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a deep fully convolutional neural network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Similar in architecture to U-Net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5750" y="1470775"/>
            <a:ext cx="3302925" cy="22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where collected by camera drone after Hurricane Harvey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Images are 4000 x 3000 pixels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Per pixel classification masks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10 classes: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Background			Water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Building Flooded		Tree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Building Non-Flooded	Vehicle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Road Flooded			Pool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Road Non-Flooded		Grass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700" y="1693975"/>
            <a:ext cx="2831350" cy="31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489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Preprocessing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4000x3000 is much too large to process in a cnn on a home computer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Images were resized to 192x144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Original Images rgb values were normalized between 0 and 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resized images processed in main memory and stored in pickle dumps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1445 training, 450 validation, 448 test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Implemented in PyTorch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5125" y="592275"/>
            <a:ext cx="2623749" cy="1967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5125" y="2882700"/>
            <a:ext cx="2623750" cy="19678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5949200" y="292975"/>
            <a:ext cx="25200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Original 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6522400" y="2571750"/>
            <a:ext cx="14892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Resized Image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835075"/>
            <a:ext cx="8520600" cy="5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Architecture – Similar to U-Net</a:t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634800" y="1450150"/>
            <a:ext cx="180000" cy="919800"/>
          </a:xfrm>
          <a:prstGeom prst="cube">
            <a:avLst>
              <a:gd fmla="val 71428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765861" y="1450150"/>
            <a:ext cx="237000" cy="9198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967386" y="1450150"/>
            <a:ext cx="237000" cy="9198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48900" y="1661700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192x144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634800" y="1222200"/>
            <a:ext cx="7650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3   32    32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888900" y="2538475"/>
            <a:ext cx="262800" cy="759000"/>
          </a:xfrm>
          <a:prstGeom prst="cube">
            <a:avLst>
              <a:gd fmla="val 71428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1080432" y="2538475"/>
            <a:ext cx="346200" cy="7590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1374939" y="2538475"/>
            <a:ext cx="346200" cy="7590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956150" y="2329075"/>
            <a:ext cx="10296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32     64      64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494525" y="2767375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96</a:t>
            </a:r>
            <a:r>
              <a:rPr lang="en" sz="800">
                <a:solidFill>
                  <a:schemeClr val="dk2"/>
                </a:solidFill>
              </a:rPr>
              <a:t>x72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1399800" y="3378875"/>
            <a:ext cx="383400" cy="572700"/>
          </a:xfrm>
          <a:prstGeom prst="cube">
            <a:avLst>
              <a:gd fmla="val 71428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1678809" y="3378875"/>
            <a:ext cx="504600" cy="5727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2107824" y="3378875"/>
            <a:ext cx="504600" cy="5727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960575" y="3570850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48</a:t>
            </a:r>
            <a:r>
              <a:rPr lang="en" sz="800">
                <a:solidFill>
                  <a:schemeClr val="dk2"/>
                </a:solidFill>
              </a:rPr>
              <a:t>x36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1582825" y="3165100"/>
            <a:ext cx="1167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64</a:t>
            </a:r>
            <a:r>
              <a:rPr lang="en" sz="800">
                <a:solidFill>
                  <a:schemeClr val="dk2"/>
                </a:solidFill>
              </a:rPr>
              <a:t>       128         128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2183400" y="4011475"/>
            <a:ext cx="385200" cy="441900"/>
          </a:xfrm>
          <a:prstGeom prst="cube">
            <a:avLst>
              <a:gd fmla="val 71428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463728" y="4011475"/>
            <a:ext cx="507000" cy="4419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2894772" y="4011475"/>
            <a:ext cx="507000" cy="4419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1721150" y="4152175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24</a:t>
            </a:r>
            <a:r>
              <a:rPr lang="en" sz="800">
                <a:solidFill>
                  <a:schemeClr val="dk2"/>
                </a:solidFill>
              </a:rPr>
              <a:t>x18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2315725" y="3773250"/>
            <a:ext cx="1167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128</a:t>
            </a:r>
            <a:r>
              <a:rPr lang="en" sz="800">
                <a:solidFill>
                  <a:schemeClr val="dk2"/>
                </a:solidFill>
              </a:rPr>
              <a:t>       256        256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2894775" y="4559175"/>
            <a:ext cx="455400" cy="340200"/>
          </a:xfrm>
          <a:prstGeom prst="cube">
            <a:avLst>
              <a:gd fmla="val 71428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3226200" y="4559175"/>
            <a:ext cx="599400" cy="3402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3735813" y="4559175"/>
            <a:ext cx="599400" cy="340200"/>
          </a:xfrm>
          <a:prstGeom prst="cube">
            <a:avLst>
              <a:gd fmla="val 59781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3078525" y="4324425"/>
            <a:ext cx="1256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256</a:t>
            </a:r>
            <a:r>
              <a:rPr lang="en" sz="800">
                <a:solidFill>
                  <a:schemeClr val="dk2"/>
                </a:solidFill>
              </a:rPr>
              <a:t>       512          512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2463725" y="4625625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12</a:t>
            </a:r>
            <a:r>
              <a:rPr lang="en" sz="800">
                <a:solidFill>
                  <a:schemeClr val="dk2"/>
                </a:solidFill>
              </a:rPr>
              <a:t>x9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3889900" y="3951575"/>
            <a:ext cx="452700" cy="441900"/>
          </a:xfrm>
          <a:prstGeom prst="cube">
            <a:avLst>
              <a:gd fmla="val 57005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4070444" y="3951575"/>
            <a:ext cx="452700" cy="441900"/>
          </a:xfrm>
          <a:prstGeom prst="cube">
            <a:avLst>
              <a:gd fmla="val 57005" name="adj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4443019" y="3951575"/>
            <a:ext cx="452700" cy="4419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4830719" y="3951575"/>
            <a:ext cx="452700" cy="4419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 txBox="1"/>
          <p:nvPr/>
        </p:nvSpPr>
        <p:spPr>
          <a:xfrm>
            <a:off x="4016150" y="3710275"/>
            <a:ext cx="1436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256</a:t>
            </a:r>
            <a:r>
              <a:rPr lang="en" sz="800">
                <a:solidFill>
                  <a:schemeClr val="dk2"/>
                </a:solidFill>
              </a:rPr>
              <a:t>  256        256       256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5261775" y="4011475"/>
            <a:ext cx="599400" cy="1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24x18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5027050" y="3272875"/>
            <a:ext cx="379500" cy="513600"/>
          </a:xfrm>
          <a:prstGeom prst="cube">
            <a:avLst>
              <a:gd fmla="val 57005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5178368" y="3272875"/>
            <a:ext cx="379500" cy="513600"/>
          </a:xfrm>
          <a:prstGeom prst="cube">
            <a:avLst>
              <a:gd fmla="val 57005" name="adj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5490633" y="3272875"/>
            <a:ext cx="379500" cy="5136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/>
          <p:nvPr/>
        </p:nvSpPr>
        <p:spPr>
          <a:xfrm>
            <a:off x="5815574" y="3272875"/>
            <a:ext cx="379500" cy="5136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 txBox="1"/>
          <p:nvPr/>
        </p:nvSpPr>
        <p:spPr>
          <a:xfrm>
            <a:off x="5104475" y="3028625"/>
            <a:ext cx="1436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128</a:t>
            </a:r>
            <a:r>
              <a:rPr lang="en" sz="800">
                <a:solidFill>
                  <a:schemeClr val="dk2"/>
                </a:solidFill>
              </a:rPr>
              <a:t> 128     128      128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6195075" y="3373675"/>
            <a:ext cx="5994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48</a:t>
            </a:r>
            <a:r>
              <a:rPr lang="en" sz="800">
                <a:solidFill>
                  <a:schemeClr val="dk2"/>
                </a:solidFill>
              </a:rPr>
              <a:t>x36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6084538" y="2394775"/>
            <a:ext cx="314400" cy="673800"/>
          </a:xfrm>
          <a:prstGeom prst="cube">
            <a:avLst>
              <a:gd fmla="val 57005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6209769" y="2394775"/>
            <a:ext cx="314400" cy="673800"/>
          </a:xfrm>
          <a:prstGeom prst="cube">
            <a:avLst>
              <a:gd fmla="val 57005" name="adj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6468199" y="2394775"/>
            <a:ext cx="314400" cy="6738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6737121" y="2394775"/>
            <a:ext cx="314400" cy="6738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6084550" y="2160175"/>
            <a:ext cx="1436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   64 </a:t>
            </a:r>
            <a:r>
              <a:rPr lang="en" sz="800">
                <a:solidFill>
                  <a:schemeClr val="dk2"/>
                </a:solidFill>
              </a:rPr>
              <a:t>64     64     64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7051525" y="2595025"/>
            <a:ext cx="5994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96X72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6867725" y="1348675"/>
            <a:ext cx="230700" cy="859800"/>
          </a:xfrm>
          <a:prstGeom prst="cube">
            <a:avLst>
              <a:gd fmla="val 57005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6959569" y="1348675"/>
            <a:ext cx="230700" cy="859800"/>
          </a:xfrm>
          <a:prstGeom prst="cube">
            <a:avLst>
              <a:gd fmla="val 57005" name="adj"/>
            </a:avLst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7149100" y="1348675"/>
            <a:ext cx="230700" cy="8598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7346325" y="1348675"/>
            <a:ext cx="230700" cy="859800"/>
          </a:xfrm>
          <a:prstGeom prst="cube">
            <a:avLst>
              <a:gd fmla="val 57005" name="adj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 txBox="1"/>
          <p:nvPr/>
        </p:nvSpPr>
        <p:spPr>
          <a:xfrm>
            <a:off x="6743325" y="1108075"/>
            <a:ext cx="14367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   32 32   32    32     10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7650925" y="1348675"/>
            <a:ext cx="180000" cy="859800"/>
          </a:xfrm>
          <a:prstGeom prst="cube">
            <a:avLst>
              <a:gd fmla="val 6909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7824925" y="1627975"/>
            <a:ext cx="5859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192x144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7113000" y="3694850"/>
            <a:ext cx="180000" cy="1773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7113000" y="3951575"/>
            <a:ext cx="180000" cy="177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7113000" y="4208300"/>
            <a:ext cx="180000" cy="177300"/>
          </a:xfrm>
          <a:prstGeom prst="rect">
            <a:avLst/>
          </a:prstGeom>
          <a:solidFill>
            <a:srgbClr val="99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7113000" y="4465025"/>
            <a:ext cx="180000" cy="177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7084500" y="4767675"/>
            <a:ext cx="237000" cy="13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7379800" y="3624625"/>
            <a:ext cx="13365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3x3 Convolution + ReLU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7379800" y="3872150"/>
            <a:ext cx="13365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2x2 Max Pooling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7379800" y="4119675"/>
            <a:ext cx="1670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2x2 Deconvolution with stride 2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7379800" y="4367200"/>
            <a:ext cx="1670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1</a:t>
            </a:r>
            <a:r>
              <a:rPr lang="en" sz="800">
                <a:solidFill>
                  <a:schemeClr val="dk2"/>
                </a:solidFill>
              </a:rPr>
              <a:t>x1 Convolution/Output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7379800" y="4672000"/>
            <a:ext cx="16701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Skip Connection</a:t>
            </a:r>
            <a:endParaRPr sz="800">
              <a:solidFill>
                <a:schemeClr val="dk2"/>
              </a:solidFill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3450401" y="4106675"/>
            <a:ext cx="385200" cy="13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2673282" y="3515275"/>
            <a:ext cx="2283900" cy="13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1783194" y="2770700"/>
            <a:ext cx="4235100" cy="13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1322777" y="1773025"/>
            <a:ext cx="5459700" cy="13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155" name="Google Shape;155;p18"/>
          <p:cNvSpPr txBox="1"/>
          <p:nvPr>
            <p:ph idx="1" type="body"/>
          </p:nvPr>
        </p:nvSpPr>
        <p:spPr>
          <a:xfrm>
            <a:off x="311700" y="1152475"/>
            <a:ext cx="431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Batch Size: 64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Max number of epochs: 500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Stopping Condition: Validation Loss fails to improve for 10 epochs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ADAM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Initial Learning Rate: 0.001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Beta 1: 0.9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Beta 2: 0.999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weight decay or amsgrad</a:t>
            </a:r>
            <a:endParaRPr/>
          </a:p>
        </p:txBody>
      </p:sp>
      <p:sp>
        <p:nvSpPr>
          <p:cNvPr id="156" name="Google Shape;156;p18"/>
          <p:cNvSpPr txBox="1"/>
          <p:nvPr/>
        </p:nvSpPr>
        <p:spPr>
          <a:xfrm>
            <a:off x="6160825" y="445025"/>
            <a:ext cx="2148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ADAM Optimizer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875" y="803900"/>
            <a:ext cx="375916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311700" y="1152475"/>
            <a:ext cx="8520600" cy="3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time:								Ran for 84 Epochs	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Resizing and saving the transformed images:			10 mins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Training the model:							7 mins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Testing the model:							2 mins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Generating image plot:							&lt;1 min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							Total:		~20 mins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Ryzen 7 3700X &amp; RTX 3080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Training: 60% CPU, 5GB RAM, 10% GPU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Testing: 05% CPU, 22GB RAM, 50-100% GPU</a:t>
            </a:r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250" y="3640238"/>
            <a:ext cx="2076450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311700" y="1152475"/>
            <a:ext cx="265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Screenshots</a:t>
            </a:r>
            <a:r>
              <a:rPr lang="en"/>
              <a:t> of model training and test</a:t>
            </a:r>
            <a:endParaRPr/>
          </a:p>
        </p:txBody>
      </p:sp>
      <p:pic>
        <p:nvPicPr>
          <p:cNvPr id="171" name="Google Shape;1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775" y="377274"/>
            <a:ext cx="5612251" cy="253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3775" y="3141549"/>
            <a:ext cx="5202426" cy="16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Training and Validation graphs</a:t>
            </a:r>
            <a:endParaRPr/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86975"/>
            <a:ext cx="3930925" cy="29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1375" y="1786974"/>
            <a:ext cx="3930925" cy="294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